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79" r:id="rId15"/>
    <p:sldId id="281" r:id="rId16"/>
    <p:sldId id="267" r:id="rId17"/>
    <p:sldId id="273" r:id="rId18"/>
    <p:sldId id="277" r:id="rId19"/>
    <p:sldId id="280" r:id="rId20"/>
    <p:sldId id="274" r:id="rId21"/>
    <p:sldId id="268" r:id="rId22"/>
    <p:sldId id="271" r:id="rId23"/>
    <p:sldId id="272" r:id="rId24"/>
    <p:sldId id="276" r:id="rId25"/>
    <p:sldId id="269" r:id="rId26"/>
    <p:sldId id="282" r:id="rId27"/>
    <p:sldId id="270" r:id="rId28"/>
  </p:sldIdLst>
  <p:sldSz cx="12192000" cy="6858000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7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plotArea>
      <c:layout/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Taban Puanları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Sayfa1!$A$2:$A$4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Sayfa1!$B$2:$B$4</c:f>
              <c:numCache>
                <c:formatCode>General</c:formatCode>
                <c:ptCount val="3"/>
                <c:pt idx="0">
                  <c:v>85.6</c:v>
                </c:pt>
                <c:pt idx="1">
                  <c:v>86.8</c:v>
                </c:pt>
                <c:pt idx="2">
                  <c:v>91.4</c:v>
                </c:pt>
              </c:numCache>
            </c:numRef>
          </c:val>
        </c:ser>
        <c:marker val="1"/>
        <c:axId val="76368512"/>
        <c:axId val="76395264"/>
      </c:lineChart>
      <c:catAx>
        <c:axId val="76368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395264"/>
        <c:crosses val="autoZero"/>
        <c:auto val="1"/>
        <c:lblAlgn val="ctr"/>
        <c:lblOffset val="100"/>
      </c:catAx>
      <c:valAx>
        <c:axId val="7639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3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Mezun Öğrenci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Sayfa1!$A$2:$A$6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100</c:v>
                </c:pt>
                <c:pt idx="1">
                  <c:v>109</c:v>
                </c:pt>
                <c:pt idx="2">
                  <c:v>71</c:v>
                </c:pt>
                <c:pt idx="3">
                  <c:v>101</c:v>
                </c:pt>
                <c:pt idx="4">
                  <c:v>88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 Öğrenci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Sayfa1!$A$2:$A$6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15</c:v>
                </c:pt>
                <c:pt idx="1">
                  <c:v>21</c:v>
                </c:pt>
                <c:pt idx="2">
                  <c:v>11</c:v>
                </c:pt>
                <c:pt idx="3">
                  <c:v>22</c:v>
                </c:pt>
                <c:pt idx="4">
                  <c:v>18</c:v>
                </c:pt>
              </c:numCache>
            </c:numRef>
          </c:val>
        </c:ser>
        <c:gapWidth val="219"/>
        <c:overlap val="-27"/>
        <c:axId val="102741120"/>
        <c:axId val="102742656"/>
      </c:barChart>
      <c:catAx>
        <c:axId val="102741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742656"/>
        <c:crosses val="autoZero"/>
        <c:auto val="1"/>
        <c:lblAlgn val="ctr"/>
        <c:lblOffset val="100"/>
      </c:catAx>
      <c:valAx>
        <c:axId val="102742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74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7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plotArea>
      <c:layout/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Üniversiteye yerleşme oranı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Sayfa1!$A$2:$A$6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15</c:v>
                </c:pt>
                <c:pt idx="1">
                  <c:v>19.260000000000002</c:v>
                </c:pt>
                <c:pt idx="2">
                  <c:v>15.49</c:v>
                </c:pt>
                <c:pt idx="3">
                  <c:v>23.779999999999987</c:v>
                </c:pt>
                <c:pt idx="4">
                  <c:v>22.45</c:v>
                </c:pt>
              </c:numCache>
            </c:numRef>
          </c:val>
        </c:ser>
        <c:marker val="1"/>
        <c:axId val="102832000"/>
        <c:axId val="102842368"/>
      </c:lineChart>
      <c:catAx>
        <c:axId val="10283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842368"/>
        <c:crosses val="autoZero"/>
        <c:auto val="1"/>
        <c:lblAlgn val="ctr"/>
        <c:lblOffset val="100"/>
      </c:catAx>
      <c:valAx>
        <c:axId val="102842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8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191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193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3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16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72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480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563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632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644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934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346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01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0174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782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54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483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C7C9-E838-4BF0-AFE8-9B7BEFEC60FB}" type="datetimeFigureOut">
              <a:rPr lang="tr-TR" smtClean="0"/>
              <a:pPr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1C33E4-A578-4062-A3F0-1DF3B2DCD4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65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80941" y="261257"/>
            <a:ext cx="7766936" cy="1436914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T.C</a:t>
            </a:r>
            <a:br>
              <a:rPr lang="tr-TR" sz="2800" dirty="0" smtClean="0"/>
            </a:br>
            <a:r>
              <a:rPr lang="tr-TR" sz="2800" dirty="0" smtClean="0"/>
              <a:t>SEYHAN KAYMAKAMLIĞI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200" dirty="0" smtClean="0"/>
              <a:t>FATİH TERİM ANADOLU LİSESİ</a:t>
            </a:r>
            <a:endParaRPr lang="tr-TR" sz="3200" dirty="0"/>
          </a:p>
        </p:txBody>
      </p:sp>
      <p:pic>
        <p:nvPicPr>
          <p:cNvPr id="3074" name="Picture 2" descr="C:\Users\user1\Downloads\WhatsApp Image 2021-12-13 at 09.30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1143"/>
            <a:ext cx="5551714" cy="324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89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MESLEK SEÇİMİ ve SINAV KAYGISI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9.Sınıflarda oryantasyon eğitimi ile meslek liselerine öğrenciler yönlendirilmektedir.</a:t>
            </a:r>
          </a:p>
          <a:p>
            <a:r>
              <a:rPr lang="tr-TR" dirty="0" smtClean="0"/>
              <a:t>10. sınıf öğrencilerimiz için Meslek Seçimi projesi uygulanmaktadır.</a:t>
            </a:r>
          </a:p>
          <a:p>
            <a:r>
              <a:rPr lang="tr-TR" dirty="0" smtClean="0"/>
              <a:t>Öğrencilerin ilgi ve yeteneklerini ölçen anketler doldurulmaktadır.</a:t>
            </a:r>
          </a:p>
          <a:p>
            <a:r>
              <a:rPr lang="tr-TR" dirty="0" smtClean="0"/>
              <a:t>Amaç öğrencilerin 11. sınıfta uygun ders seçimlerini yapmak ve üniversite yerleştirmelerinde daha net sonuçlar almaktır.</a:t>
            </a:r>
          </a:p>
          <a:p>
            <a:r>
              <a:rPr lang="tr-TR" dirty="0" smtClean="0"/>
              <a:t>Ayrıca sınav kaygısını azaltmak için bireysel ve grup rehberlikleri yapılmaktadır.</a:t>
            </a:r>
          </a:p>
          <a:p>
            <a:r>
              <a:rPr lang="tr-TR" dirty="0" smtClean="0"/>
              <a:t>Öğrencilerin sınava daha hazır hale gelmeleri sağlanmaktadır.</a:t>
            </a:r>
          </a:p>
          <a:p>
            <a:r>
              <a:rPr lang="tr-TR" dirty="0" smtClean="0"/>
              <a:t>Yıl içerisinde devlet üniversiteleri ve özel üniversiteler ayrı olmak üzere tanıtım fuarlarına öğrencilerimizi götürmekteyiz.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5532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SPORTİF FAALİYETLER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Öğrencilerin sınav streslerini azaltmak için sportif faaliyetlere yönlendirilmektedir.</a:t>
            </a:r>
          </a:p>
          <a:p>
            <a:r>
              <a:rPr lang="tr-TR" dirty="0" smtClean="0"/>
              <a:t>Okulumuzun sportif faaliyetlerde başarılı sonuçlar elde etmeleri kurum kültürümüzde yer etmiştir.</a:t>
            </a:r>
          </a:p>
          <a:p>
            <a:r>
              <a:rPr lang="tr-TR" dirty="0" smtClean="0"/>
              <a:t>Özellikle geçmiş yıllarda Voleybol takımımız Türkiye genelinde başarılı sonuçlar elde etmiş (Türkiye 9.</a:t>
            </a:r>
            <a:r>
              <a:rPr lang="tr-TR" dirty="0" err="1" smtClean="0"/>
              <a:t>culuğu</a:t>
            </a:r>
            <a:r>
              <a:rPr lang="tr-TR" dirty="0" smtClean="0"/>
              <a:t>)ve takım sporcularımızın hepsi üniversiteye yerleşmişlerdir.</a:t>
            </a:r>
          </a:p>
          <a:p>
            <a:r>
              <a:rPr lang="tr-TR" dirty="0" smtClean="0"/>
              <a:t>Masa tenisi ve Badminton branşlarında takımlarımız devam etmekte ve kupalar kazanmaya devam edilmektedir.</a:t>
            </a:r>
          </a:p>
          <a:p>
            <a:r>
              <a:rPr lang="tr-TR" dirty="0" smtClean="0"/>
              <a:t>Sportif faaliyetlerde başarılarımızdan özellikle üniversitelerin Beden Eğitimi ve Spor bölümlerine yerleşme oranımız yüksektir.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7677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SPORTİF FAALİYETLER</a:t>
            </a:r>
            <a:endParaRPr lang="tr-TR" dirty="0"/>
          </a:p>
        </p:txBody>
      </p:sp>
      <p:pic>
        <p:nvPicPr>
          <p:cNvPr id="6146" name="Picture 2" descr="C:\Users\user1\Downloads\WhatsApp Image 2021-12-13 at 09.41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851" y="1872281"/>
            <a:ext cx="7176887" cy="4136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FAALİYETLER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Sportif faaliyetlerde olduğu gibi kültürel faaliyetlerde de yaptığımız etkinlikler öğrenciler üzerinde olumlu ve sınav kaygısını azaltıcı etkiler yaratmaktadır.</a:t>
            </a:r>
          </a:p>
          <a:p>
            <a:r>
              <a:rPr lang="tr-TR" dirty="0" smtClean="0"/>
              <a:t>Doğa gezileri ve diğer illere(Kapadokya, Çanakkale,Ankara) yapılan gezilerde öğrencilerimiz streslerini üzerlerinde atmaktadırlar.</a:t>
            </a:r>
          </a:p>
          <a:p>
            <a:r>
              <a:rPr lang="tr-TR" dirty="0" smtClean="0"/>
              <a:t>Müze gezileri ile hem faaliyet hem öğrenme bakımından olumlu sonuçlar elde edilmektedir.</a:t>
            </a:r>
          </a:p>
          <a:p>
            <a:r>
              <a:rPr lang="tr-TR" dirty="0" smtClean="0"/>
              <a:t>Ayrıca tarih ve coğrafya gibi sosyal derslerde daha olumlu sonuçlar elde edilmektedir.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9110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KÜLTÜREL FAALİYETLER</a:t>
            </a:r>
            <a:endParaRPr lang="tr-TR" dirty="0"/>
          </a:p>
        </p:txBody>
      </p:sp>
      <p:pic>
        <p:nvPicPr>
          <p:cNvPr id="7170" name="Picture 2" descr="C:\Users\user1\Downloads\WhatsApp Image 2021-12-13 at 09.43.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79" y="1737378"/>
            <a:ext cx="5808598" cy="454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KÜLTÜREL FAALİYETLER</a:t>
            </a:r>
            <a:endParaRPr lang="tr-TR" dirty="0"/>
          </a:p>
        </p:txBody>
      </p:sp>
      <p:pic>
        <p:nvPicPr>
          <p:cNvPr id="9218" name="Picture 2" descr="C:\Users\user1\Downloads\WhatsApp Image 2021-12-13 at 09.44.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510" y="1756432"/>
            <a:ext cx="5482307" cy="440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VELİ GÖRÜŞMELERİ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Veli görüşmelerin amacı öğrencilerimizin ilgi ve yeteneklerine göre doğru planlamalar yapmaktır.</a:t>
            </a:r>
          </a:p>
          <a:p>
            <a:r>
              <a:rPr lang="tr-TR" dirty="0" smtClean="0"/>
              <a:t>Doğru tercih ve ders seçimleri için velilerimizle grup rehberliği yapılmaktadır.</a:t>
            </a:r>
          </a:p>
          <a:p>
            <a:r>
              <a:rPr lang="tr-TR" dirty="0" smtClean="0"/>
              <a:t>Son yıllarda veli görüşmelerimizin sonuçlarını pozitif almaktayız.</a:t>
            </a:r>
          </a:p>
          <a:p>
            <a:endParaRPr lang="tr-TR" dirty="0"/>
          </a:p>
        </p:txBody>
      </p:sp>
      <p:pic>
        <p:nvPicPr>
          <p:cNvPr id="10242" name="Picture 2" descr="C:\Users\user1\Downloads\WhatsApp Image 2021-12-13 at 09.49.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146" y="3759164"/>
            <a:ext cx="3664282" cy="274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77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Tubitak</a:t>
            </a:r>
            <a:r>
              <a:rPr lang="tr-TR" dirty="0" smtClean="0"/>
              <a:t> 4006 projelerine her yıl katılmaya özen göstermekteyiz.</a:t>
            </a:r>
          </a:p>
          <a:p>
            <a:r>
              <a:rPr lang="tr-TR" dirty="0" err="1" smtClean="0"/>
              <a:t>Tubitak</a:t>
            </a:r>
            <a:r>
              <a:rPr lang="tr-TR" dirty="0" smtClean="0"/>
              <a:t> projeleri ile deneyip, tasarlayıp ürün elde eden öğrencilerimizde başarı hazzı artmakta ve Fen derslerinde başarıyı artırdığı gözlemlenmektedir.</a:t>
            </a:r>
          </a:p>
          <a:p>
            <a:r>
              <a:rPr lang="tr-TR" dirty="0" smtClean="0"/>
              <a:t>Ayrıca okulumuz 2020 yılında e-</a:t>
            </a:r>
            <a:r>
              <a:rPr lang="tr-TR" dirty="0" err="1" smtClean="0"/>
              <a:t>twinning</a:t>
            </a:r>
            <a:r>
              <a:rPr lang="tr-TR" dirty="0" smtClean="0"/>
              <a:t> kapsamında Mevlana T-</a:t>
            </a:r>
            <a:r>
              <a:rPr lang="tr-TR" dirty="0" err="1" smtClean="0"/>
              <a:t>shirt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Contest</a:t>
            </a:r>
            <a:r>
              <a:rPr lang="tr-TR" dirty="0" smtClean="0"/>
              <a:t> projesinde başarı belgesi almıştır.</a:t>
            </a:r>
          </a:p>
          <a:p>
            <a:r>
              <a:rPr lang="tr-TR" dirty="0" err="1" smtClean="0"/>
              <a:t>Erasmus</a:t>
            </a:r>
            <a:r>
              <a:rPr lang="tr-TR" dirty="0" smtClean="0"/>
              <a:t>+ programı kapsamındaki K-101 Bağımlılığı Önlemede Yaşam Becerilerini Geliştirme projesi 2018-2019 yılında gerçekleştirilmiştir.</a:t>
            </a:r>
          </a:p>
          <a:p>
            <a:r>
              <a:rPr lang="tr-TR" dirty="0" smtClean="0"/>
              <a:t>Adana İl Milli </a:t>
            </a:r>
            <a:r>
              <a:rPr lang="tr-TR" dirty="0" err="1" smtClean="0"/>
              <a:t>Eğitimm</a:t>
            </a:r>
            <a:r>
              <a:rPr lang="tr-TR" dirty="0" smtClean="0"/>
              <a:t> Müdürlüğü ile </a:t>
            </a:r>
            <a:r>
              <a:rPr lang="tr-TR" dirty="0" err="1" smtClean="0"/>
              <a:t>Erasmus</a:t>
            </a:r>
            <a:r>
              <a:rPr lang="tr-TR" dirty="0" smtClean="0"/>
              <a:t>+ K-101 programı kapsamında Suça İtilen Çocuklar başlıklı proje ortaklığımız devam etmektedir.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PROJELER</a:t>
            </a:r>
            <a:endParaRPr lang="tr-TR" dirty="0"/>
          </a:p>
        </p:txBody>
      </p:sp>
      <p:pic>
        <p:nvPicPr>
          <p:cNvPr id="5122" name="Picture 2" descr="C:\Users\user1\Downloads\WhatsApp Image 2021-12-13 at 09.33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844" y="1473045"/>
            <a:ext cx="6217241" cy="466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PROJELER</a:t>
            </a:r>
            <a:endParaRPr lang="tr-TR" dirty="0"/>
          </a:p>
        </p:txBody>
      </p:sp>
      <p:pic>
        <p:nvPicPr>
          <p:cNvPr id="8194" name="Picture 2" descr="C:\Users\user1\Downloads\WhatsApp Image 2021-12-13 at 09.42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02" y="1646592"/>
            <a:ext cx="7532304" cy="445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 HAKKINDA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 2003 yılında eğitim öğretime başlamıştır.</a:t>
            </a:r>
          </a:p>
          <a:p>
            <a:r>
              <a:rPr lang="tr-TR" dirty="0" smtClean="0"/>
              <a:t>14 derslik ve dil sınıfı ile birlikte 15 derslikte eğitim öğretim sürmektedir.</a:t>
            </a:r>
          </a:p>
          <a:p>
            <a:r>
              <a:rPr lang="tr-TR" dirty="0" smtClean="0"/>
              <a:t>Okulumuzda 440 öğrenci ders görmektedir.</a:t>
            </a:r>
          </a:p>
          <a:p>
            <a:r>
              <a:rPr lang="tr-TR" dirty="0" smtClean="0"/>
              <a:t>Derslik başına düşen öğrenci sayısı 29,33’tür.</a:t>
            </a:r>
          </a:p>
          <a:p>
            <a:r>
              <a:rPr lang="tr-TR" dirty="0" smtClean="0"/>
              <a:t>2 idareci, 25 öğretmen, 1 memur ve 4 hizmetli çalışanımız bulunmaktadır.</a:t>
            </a:r>
          </a:p>
          <a:p>
            <a:r>
              <a:rPr lang="tr-TR" dirty="0" smtClean="0"/>
              <a:t>Okulumuz bahçesinde açık spor sahası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041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BAĞIMLILIKLA MÜCADELE VE OKULA  KAZANDIRMA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yıl bağımlılıkla mücadele kapsamında öğrencilere gerekli bilgilendirmeler rehber öğretmenimiz tarafından yapılmaktadır.</a:t>
            </a:r>
          </a:p>
          <a:p>
            <a:r>
              <a:rPr lang="tr-TR" dirty="0" smtClean="0"/>
              <a:t>Ayrıca veli ziyaretlerimiz yapılmakta olup öğrenciler okula kazandırılmaktadır.</a:t>
            </a:r>
          </a:p>
          <a:p>
            <a:r>
              <a:rPr lang="tr-TR" dirty="0" smtClean="0"/>
              <a:t>2021 yılında bu bilgilendirme çalışmaları Adana İl Emniyet Müdürlüğü ile yapmış olduğumuz proje kapsamında polis memurları tarafından yapılmıştır.</a:t>
            </a:r>
          </a:p>
          <a:p>
            <a:endParaRPr lang="tr-TR" dirty="0"/>
          </a:p>
        </p:txBody>
      </p:sp>
      <p:pic>
        <p:nvPicPr>
          <p:cNvPr id="1026" name="Picture 2" descr="C:\Users\user1\Downloads\WhatsApp Image 2021-12-13 at 09.29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294" y="3862815"/>
            <a:ext cx="3712586" cy="278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YKS BAŞARI DURUMU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yıl ortalama 90 öğrenci mezun etmekteyiz. </a:t>
            </a:r>
          </a:p>
          <a:p>
            <a:r>
              <a:rPr lang="tr-TR" dirty="0" smtClean="0"/>
              <a:t>Ortalama 25 öğrencimiz son sınıfta dışarda takviye kurslarına gittiği için  açık liseye geçmekte ve bu öğrencilerin yerleşme oranları %50 </a:t>
            </a:r>
            <a:r>
              <a:rPr lang="tr-TR" dirty="0" err="1" smtClean="0"/>
              <a:t>leri</a:t>
            </a:r>
            <a:r>
              <a:rPr lang="tr-TR" dirty="0" smtClean="0"/>
              <a:t> bulmaktadır.</a:t>
            </a:r>
          </a:p>
          <a:p>
            <a:r>
              <a:rPr lang="tr-TR" dirty="0" smtClean="0"/>
              <a:t>Bizden mezun olan öğrencilerimizin son yıllarda yerleşme oranlarındaki artış göze çarpmaktadır.</a:t>
            </a:r>
          </a:p>
          <a:p>
            <a:r>
              <a:rPr lang="tr-TR" dirty="0" smtClean="0"/>
              <a:t>Yerel yerleştirme ile başarılı öğrencilerin daha yüksek puanla gelmeleri ve seneye 12.sınıf olacaklarını da göz önüne alırsak çok daha yüksek başarılar elde edileceği görülmektedir.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5413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YKS BAŞARI DURUMU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385926"/>
              </p:ext>
            </p:extLst>
          </p:nvPr>
        </p:nvGraphicFramePr>
        <p:xfrm>
          <a:off x="677863" y="1751528"/>
          <a:ext cx="7757799" cy="368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965915" y="5911403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Son 5 yılda mezun olan ve üniversiteye yerleşen öğrenci sayımız.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4800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YKS BAŞARI DURUMU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7644419"/>
              </p:ext>
            </p:extLst>
          </p:nvPr>
        </p:nvGraphicFramePr>
        <p:xfrm>
          <a:off x="677334" y="1799979"/>
          <a:ext cx="7668176" cy="369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8595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YKS BAŞARI DURUMU</a:t>
            </a:r>
            <a:endParaRPr lang="tr-TR" dirty="0"/>
          </a:p>
        </p:txBody>
      </p:sp>
      <p:pic>
        <p:nvPicPr>
          <p:cNvPr id="4098" name="Picture 2" descr="C:\Users\user1\Downloads\WhatsApp Image 2021-12-13 at 09.32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808" y="1277471"/>
            <a:ext cx="6659003" cy="533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MEZUNLARIN İZLENMESİ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Mezun olan öğrencilerimiz ile bağlarımız kopmamaktadır.</a:t>
            </a:r>
          </a:p>
          <a:p>
            <a:r>
              <a:rPr lang="tr-TR" dirty="0" smtClean="0"/>
              <a:t>İki amacımız vardır.</a:t>
            </a:r>
          </a:p>
          <a:p>
            <a:r>
              <a:rPr lang="tr-TR" dirty="0" smtClean="0"/>
              <a:t>Birincisi yerleşen öğrencilerimizin okulumuzu ziyaretleri sınava girecek öğrencilerimizde heyecan artışına ve üniversiteye yerleşme azmini artırmaktır.</a:t>
            </a:r>
          </a:p>
          <a:p>
            <a:r>
              <a:rPr lang="tr-TR" dirty="0" smtClean="0"/>
              <a:t>İkincisi ise yerleşemeyen ya da hedefi için bir yıl bekleyen öğrencilerimizin sınav hazırlığı konusunda takibimizin sürekli olması ve öğrencilerimizi üniversiteye yerleştirmektir.</a:t>
            </a:r>
          </a:p>
          <a:p>
            <a:r>
              <a:rPr lang="tr-TR" dirty="0" smtClean="0"/>
              <a:t>İkinci yılında yerleşme oranımız %60’ların üzerine çıkmaktadır.</a:t>
            </a:r>
          </a:p>
          <a:p>
            <a:r>
              <a:rPr lang="tr-TR" dirty="0" smtClean="0"/>
              <a:t>Mezun da olsalar hepsi bizim öğrencilerimizdir ve sürekli bağımız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9263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Atatürk ilke ve devrimlerine bağlı, cumhuriyet ilkelerinden ödün vermeyen,yaşadığı çevrenin </a:t>
            </a:r>
            <a:r>
              <a:rPr lang="tr-TR" dirty="0" smtClean="0"/>
              <a:t>ihtiyaçlarına </a:t>
            </a:r>
            <a:r>
              <a:rPr lang="tr-TR" dirty="0" smtClean="0"/>
              <a:t>cevap verecek bilgi birikimine sahip,bulunduğu ortamlarda </a:t>
            </a:r>
            <a:r>
              <a:rPr lang="tr-TR" dirty="0" smtClean="0"/>
              <a:t>davranışlarıyla,kültürüyle </a:t>
            </a:r>
            <a:r>
              <a:rPr lang="tr-TR" dirty="0" smtClean="0"/>
              <a:t>insanlara </a:t>
            </a:r>
            <a:r>
              <a:rPr lang="tr-TR" dirty="0" smtClean="0"/>
              <a:t>örnek </a:t>
            </a:r>
            <a:r>
              <a:rPr lang="tr-TR" dirty="0" smtClean="0"/>
              <a:t>teşkil edebilecek,kendisine güve-nen , </a:t>
            </a:r>
            <a:r>
              <a:rPr lang="tr-TR" dirty="0" smtClean="0"/>
              <a:t>bilinçli </a:t>
            </a:r>
            <a:r>
              <a:rPr lang="tr-TR" dirty="0" smtClean="0"/>
              <a:t>bireyler yetiştirmek. Adana ili sınırları içerisinde bulunan ortaöğretim kurumları arasında başarı sıralamasında ilk sıralara yükselmek ve ülkenin sayılı üniversitelerine öğrencilerimizi </a:t>
            </a:r>
            <a:r>
              <a:rPr lang="tr-TR" dirty="0" smtClean="0"/>
              <a:t>yerleştirebilmek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1576" y="2644462"/>
            <a:ext cx="8596668" cy="1320800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3003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 HAKKINDA</a:t>
            </a:r>
            <a:endParaRPr lang="tr-TR" dirty="0"/>
          </a:p>
        </p:txBody>
      </p:sp>
      <p:pic>
        <p:nvPicPr>
          <p:cNvPr id="2050" name="Picture 2" descr="C:\Users\user1\Downloads\WhatsApp Image 2021-12-13 at 09.28.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393" y="1449976"/>
            <a:ext cx="3864276" cy="514914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1257" y="1815738"/>
            <a:ext cx="40831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Okul müdürümüz İdris BAŞAK </a:t>
            </a:r>
          </a:p>
          <a:p>
            <a:r>
              <a:rPr lang="tr-TR" dirty="0" smtClean="0"/>
              <a:t>2017 yılından beri görevini </a:t>
            </a:r>
          </a:p>
          <a:p>
            <a:r>
              <a:rPr lang="tr-TR" dirty="0" smtClean="0"/>
              <a:t>sürdürmektedir.</a:t>
            </a:r>
          </a:p>
          <a:p>
            <a:endParaRPr lang="tr-TR" dirty="0" smtClean="0"/>
          </a:p>
          <a:p>
            <a:r>
              <a:rPr lang="tr-TR" dirty="0" smtClean="0"/>
              <a:t>Adres: </a:t>
            </a:r>
            <a:r>
              <a:rPr lang="tr-TR" dirty="0" err="1" smtClean="0"/>
              <a:t>Dağlıoğlu</a:t>
            </a:r>
            <a:r>
              <a:rPr lang="tr-TR" dirty="0" smtClean="0"/>
              <a:t> Mah.14204 Sok. No:8</a:t>
            </a:r>
          </a:p>
          <a:p>
            <a:r>
              <a:rPr lang="tr-TR" dirty="0" smtClean="0"/>
              <a:t>                                 Seyhan/ADANA</a:t>
            </a:r>
          </a:p>
          <a:p>
            <a:endParaRPr lang="tr-TR" dirty="0" smtClean="0"/>
          </a:p>
          <a:p>
            <a:r>
              <a:rPr lang="tr-TR" dirty="0" smtClean="0"/>
              <a:t>Telefon: 0 322 361 47 64</a:t>
            </a:r>
          </a:p>
          <a:p>
            <a:r>
              <a:rPr lang="tr-TR" dirty="0" smtClean="0"/>
              <a:t>             0 505 293 40 06</a:t>
            </a:r>
          </a:p>
          <a:p>
            <a:endParaRPr lang="tr-TR" dirty="0" smtClean="0"/>
          </a:p>
          <a:p>
            <a:r>
              <a:rPr lang="tr-TR" dirty="0" smtClean="0"/>
              <a:t>E-posta: </a:t>
            </a:r>
            <a:r>
              <a:rPr lang="tr-TR" dirty="0" err="1" smtClean="0"/>
              <a:t>ido</a:t>
            </a:r>
            <a:r>
              <a:rPr lang="tr-TR" dirty="0" smtClean="0"/>
              <a:t>.47@</a:t>
            </a:r>
            <a:r>
              <a:rPr lang="tr-TR" dirty="0" err="1" smtClean="0"/>
              <a:t>hotmail</a:t>
            </a:r>
            <a:r>
              <a:rPr lang="tr-TR" dirty="0" smtClean="0"/>
              <a:t>.com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OKULA KAYIT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4229517" cy="3880773"/>
          </a:xfrm>
        </p:spPr>
        <p:txBody>
          <a:bodyPr/>
          <a:lstStyle/>
          <a:p>
            <a:r>
              <a:rPr lang="tr-TR" dirty="0" smtClean="0"/>
              <a:t>Okulumuz yerel yerleştirme ile öğrencilerin kaydı gerçekleşmektedir.</a:t>
            </a:r>
          </a:p>
          <a:p>
            <a:r>
              <a:rPr lang="tr-TR" dirty="0" smtClean="0"/>
              <a:t>Tüm yıllarda öğrenci kaydında %100’lük doluluk oranı yaşanmaktadır.</a:t>
            </a:r>
          </a:p>
          <a:p>
            <a:r>
              <a:rPr lang="tr-TR" dirty="0" smtClean="0"/>
              <a:t>Özellikle son 3 yılda oluşan taban puanları bölgede en yüksek puanla kapatan okul konumundayız.</a:t>
            </a:r>
          </a:p>
          <a:p>
            <a:r>
              <a:rPr lang="tr-TR" dirty="0" smtClean="0"/>
              <a:t>Oluşan taban puanları 2019’da 85,6, 2020’de 86,8 ve 2021 yılında 91,4’tür.</a:t>
            </a:r>
            <a:endParaRPr lang="tr-TR" dirty="0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xmlns="" val="3586739033"/>
              </p:ext>
            </p:extLst>
          </p:nvPr>
        </p:nvGraphicFramePr>
        <p:xfrm>
          <a:off x="5214295" y="2160589"/>
          <a:ext cx="4059707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480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BAŞVURUYU ARTIRMA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DERS ÇALIŞMA PROGRAMLARI</a:t>
            </a:r>
          </a:p>
          <a:p>
            <a:r>
              <a:rPr lang="tr-TR" dirty="0" smtClean="0"/>
              <a:t>BİREYSEL KOÇLUK</a:t>
            </a:r>
          </a:p>
          <a:p>
            <a:r>
              <a:rPr lang="tr-TR" dirty="0" smtClean="0"/>
              <a:t>SORU ÇÖZÜMLERİ</a:t>
            </a:r>
          </a:p>
          <a:p>
            <a:r>
              <a:rPr lang="tr-TR" dirty="0" smtClean="0"/>
              <a:t>DESTEKLEME VE YETİŞTİRME KURSLARI</a:t>
            </a:r>
          </a:p>
          <a:p>
            <a:r>
              <a:rPr lang="tr-TR" dirty="0" smtClean="0"/>
              <a:t>MESLEK SEÇİMİ ve SINAV </a:t>
            </a:r>
            <a:r>
              <a:rPr lang="tr-TR" dirty="0"/>
              <a:t>KAYGISI</a:t>
            </a:r>
          </a:p>
          <a:p>
            <a:r>
              <a:rPr lang="tr-TR" dirty="0" smtClean="0"/>
              <a:t>SPORTİF FAALİYETLER</a:t>
            </a:r>
          </a:p>
          <a:p>
            <a:r>
              <a:rPr lang="tr-TR" dirty="0" smtClean="0"/>
              <a:t>KÜLTÜREL FAALİYETLER</a:t>
            </a:r>
          </a:p>
          <a:p>
            <a:r>
              <a:rPr lang="tr-TR" dirty="0" smtClean="0"/>
              <a:t>VELİ GÖRÜŞMELERİ</a:t>
            </a:r>
          </a:p>
          <a:p>
            <a:r>
              <a:rPr lang="tr-TR" dirty="0" smtClean="0"/>
              <a:t>PROJELER</a:t>
            </a:r>
          </a:p>
          <a:p>
            <a:r>
              <a:rPr lang="tr-TR" dirty="0" smtClean="0"/>
              <a:t>BAĞIMLILIKLA MÜCADELE VE OKULA  KAZANDIRMA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4678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ÇALIŞMA </a:t>
            </a:r>
            <a:r>
              <a:rPr lang="tr-TR" dirty="0" smtClean="0"/>
              <a:t>PROGRAMLARI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 rehber öğretmenimiz her sınıf kademesinde şubelerin ders programlarına göre taslak program hazırlamaktadır.</a:t>
            </a:r>
          </a:p>
          <a:p>
            <a:r>
              <a:rPr lang="tr-TR" dirty="0" smtClean="0"/>
              <a:t>Bu taslak sınıf çalışma programlarına göre öğrencilerle bireysel görüşme yapmaktadır.</a:t>
            </a:r>
          </a:p>
          <a:p>
            <a:r>
              <a:rPr lang="tr-TR" dirty="0" smtClean="0"/>
              <a:t>Yapılan görüşmelerin neticesinde öğrencinin ihtiyaçlarına göre öğrenciye özel ders çalışma planları yapılmaktadır. </a:t>
            </a:r>
          </a:p>
          <a:p>
            <a:r>
              <a:rPr lang="tr-TR" dirty="0" smtClean="0"/>
              <a:t>Bu ders çalışma planları ile öğrencilerin zamanlarını verimli kullanmaları ve ders başarılarını yükseltmeyi hedeflemektedir.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0421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BİREYSEL </a:t>
            </a:r>
            <a:r>
              <a:rPr lang="tr-TR" dirty="0" smtClean="0"/>
              <a:t>KOÇLUK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12. Sınıf öğrencilerimizin YKS hazırlık durumlarını takip etmek ve görülen sıkıntılarda rehberlik etmek için planlanmış bir projedir.</a:t>
            </a:r>
          </a:p>
          <a:p>
            <a:r>
              <a:rPr lang="tr-TR" dirty="0" smtClean="0"/>
              <a:t>Her öğretmenimize 3 ya da 4 öğrenci verilmektedir.</a:t>
            </a:r>
          </a:p>
          <a:p>
            <a:r>
              <a:rPr lang="tr-TR" dirty="0" smtClean="0"/>
              <a:t>Öğretmenlerimiz öğrencilerin ders takiplerini, YKS hazırlık çalışmalarını ve sınava hazırlanırken karşılaşılan problemlerin çözümlerini gerçekleştirmektedirler.</a:t>
            </a:r>
          </a:p>
          <a:p>
            <a:r>
              <a:rPr lang="tr-TR" dirty="0" smtClean="0"/>
              <a:t>Amaç YKS sınavında daha fazla öğrencinin üniversiteye yerleşmesini sağlamaktır.</a:t>
            </a:r>
          </a:p>
          <a:p>
            <a:r>
              <a:rPr lang="tr-TR" dirty="0" smtClean="0"/>
              <a:t>Öğrenci ve velilerimizden olumlu dönütler alınmaktadır.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262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ÇÖZÜMLERİ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 çözemediği sorular için öğretmenlerimiz arasında devamlı ve planlı bir şekilde paylaşım yapılmaktadır.</a:t>
            </a:r>
          </a:p>
          <a:p>
            <a:r>
              <a:rPr lang="tr-TR" dirty="0" smtClean="0"/>
              <a:t>Öğretmenlerimizin ders programlarında bu soru çözümleri için planlamalar yapılmaktadır.</a:t>
            </a:r>
          </a:p>
          <a:p>
            <a:r>
              <a:rPr lang="tr-TR" dirty="0" err="1" smtClean="0"/>
              <a:t>Ogm</a:t>
            </a:r>
            <a:r>
              <a:rPr lang="tr-TR" dirty="0" smtClean="0"/>
              <a:t> Materyal’den yayınlanan yeni nesil sorular ile öğrencilerimize  branş zümre başkanlığında  deneme sınavı yapılmaktadır.</a:t>
            </a:r>
          </a:p>
          <a:p>
            <a:r>
              <a:rPr lang="tr-TR" dirty="0" smtClean="0"/>
              <a:t>Ayrıca öğrenilemeyen konular üzerinde birebir anlatım için öğretmenlerimiz tarafından öğrencilere planlamalar yapmaktadırlar.</a:t>
            </a:r>
          </a:p>
          <a:p>
            <a:r>
              <a:rPr lang="tr-TR" dirty="0" smtClean="0"/>
              <a:t>Öğrenciler üzerinde bu soru çözüm saatleri akademik başarı oranını artırmaktadır.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4611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DESTEKLEME VE YETİŞTİRME KURSLARI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 dezavantajlı bölgede olduğu için ilimizin kuzey kesimindeki öğrenciler gibi imkanlara kolay erişememektedirler.</a:t>
            </a:r>
          </a:p>
          <a:p>
            <a:r>
              <a:rPr lang="tr-TR" dirty="0" smtClean="0"/>
              <a:t>Burada devreye giren DYK kursları öğrenciler üzerinde etkisi çok büyük olmaktadır.</a:t>
            </a:r>
          </a:p>
          <a:p>
            <a:r>
              <a:rPr lang="tr-TR" dirty="0" smtClean="0"/>
              <a:t>Öğrenciler de şartların farkında olduğundan Kurs Başvuruları %85’lerin üzerine çıkmaktadır.</a:t>
            </a:r>
          </a:p>
          <a:p>
            <a:r>
              <a:rPr lang="tr-TR" dirty="0" smtClean="0"/>
              <a:t>Tüm ana branşlarda kurslarımız açılmakta ve devamı sağlanmaktadır.</a:t>
            </a:r>
          </a:p>
          <a:p>
            <a:r>
              <a:rPr lang="tr-TR" dirty="0" smtClean="0"/>
              <a:t>Özellikle 12.Sınıf öğrencilerimizin sınav hazırlığında olumlu neticeler alınmaktadır.</a:t>
            </a:r>
          </a:p>
          <a:p>
            <a:r>
              <a:rPr lang="tr-TR" dirty="0" smtClean="0"/>
              <a:t>Yaptığımız branş bazlı denemelerde başarı oranı </a:t>
            </a:r>
            <a:r>
              <a:rPr lang="tr-TR" dirty="0" err="1" smtClean="0"/>
              <a:t>yükselmekteedir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82425441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1028</Words>
  <Application>Microsoft Office PowerPoint</Application>
  <PresentationFormat>Özel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Kristal</vt:lpstr>
      <vt:lpstr> T.C SEYHAN KAYMAKAMLIĞI FATİH TERİM ANADOLU LİSESİ</vt:lpstr>
      <vt:lpstr>OKULUMUZ HAKKINDA</vt:lpstr>
      <vt:lpstr>OKULUMUZ HAKKINDA</vt:lpstr>
      <vt:lpstr>OKULA KAYIT</vt:lpstr>
      <vt:lpstr>AKADEMİK BAŞVURUYU ARTIRMA ÇALIŞMALARI</vt:lpstr>
      <vt:lpstr>DERS ÇALIŞMA PROGRAMLARI</vt:lpstr>
      <vt:lpstr>BİREYSEL KOÇLUK</vt:lpstr>
      <vt:lpstr>SORU ÇÖZÜMLERİ </vt:lpstr>
      <vt:lpstr>DESTEKLEME VE YETİŞTİRME KURSLARI </vt:lpstr>
      <vt:lpstr>MESLEK SEÇİMİ ve SINAV KAYGISI  </vt:lpstr>
      <vt:lpstr>SPORTİF FAALİYETLER </vt:lpstr>
      <vt:lpstr>SPORTİF FAALİYETLER</vt:lpstr>
      <vt:lpstr>KÜLTÜREL FAALİYETLER </vt:lpstr>
      <vt:lpstr>KÜLTÜREL FAALİYETLER</vt:lpstr>
      <vt:lpstr>KÜLTÜREL FAALİYETLER</vt:lpstr>
      <vt:lpstr>VELİ GÖRÜŞMELERİ </vt:lpstr>
      <vt:lpstr>PROJELER</vt:lpstr>
      <vt:lpstr>PROJELER</vt:lpstr>
      <vt:lpstr>PROJELER</vt:lpstr>
      <vt:lpstr>BAĞIMLILIKLA MÜCADELE VE OKULA  KAZANDIRMA  </vt:lpstr>
      <vt:lpstr>YKS BAŞARI DURUMU</vt:lpstr>
      <vt:lpstr>YKS BAŞARI DURUMU</vt:lpstr>
      <vt:lpstr>YKS BAŞARI DURUMU</vt:lpstr>
      <vt:lpstr>YKS BAŞARI DURUMU</vt:lpstr>
      <vt:lpstr>MEZUNLARIN İZLENMESİ</vt:lpstr>
      <vt:lpstr>MİSYON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FATİH TERİM ANADOLU LİSESİ</dc:title>
  <dc:creator>User</dc:creator>
  <cp:lastModifiedBy>user1</cp:lastModifiedBy>
  <cp:revision>29</cp:revision>
  <dcterms:created xsi:type="dcterms:W3CDTF">2021-12-12T20:01:15Z</dcterms:created>
  <dcterms:modified xsi:type="dcterms:W3CDTF">2021-12-13T08:29:17Z</dcterms:modified>
</cp:coreProperties>
</file>